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3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96AE00-C7B5-F941-8272-6726E35CE65F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34EB3-EA17-C345-B0E0-5F822AAE3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4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8ACDB3CC-F982-40F9-8DD6-BCC9AFBF44BD}" type="datetime1">
              <a:rPr lang="en-US" smtClean="0"/>
              <a:pPr/>
              <a:t>2/27/2015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C5B1FEA-406A-7749-A5C3-DDCB5F67A4C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71C1A-CAFA-43FD-A579-55B116A1448A}" type="datetime1">
              <a:rPr lang="en-US" smtClean="0"/>
              <a:pPr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BC03-21BF-4F6B-A3BE-29C937D452B1}" type="datetime1">
              <a:rPr lang="en-US" smtClean="0"/>
              <a:pPr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08867-0964-49C4-9DE5-8FBB189497BC}" type="datetime1">
              <a:rPr lang="en-US" smtClean="0"/>
              <a:pPr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DAE5B-B07C-441A-8026-C23A427A74DC}" type="datetime1">
              <a:rPr lang="en-US" smtClean="0"/>
              <a:pPr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1D5B8-D9C5-419F-913D-2186935717ED}" type="datetime1">
              <a:rPr lang="en-US" smtClean="0"/>
              <a:pPr/>
              <a:t>2/27/2015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952F-F888-4FB8-9CB7-51D5F02FA3C8}" type="datetime1">
              <a:rPr lang="en-US" smtClean="0"/>
              <a:pPr/>
              <a:t>2/27/2015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8DB32-6162-43C0-9325-230E0A9B0177}" type="datetime1">
              <a:rPr lang="en-US" smtClean="0"/>
              <a:pPr/>
              <a:t>2/27/2015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19B57-0E9E-4DE4-A7F5-9A169EF1CEE0}" type="datetime1">
              <a:rPr lang="en-US" smtClean="0"/>
              <a:pPr/>
              <a:t>2/27/2015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8F86C-0F1B-4333-B99B-B3B2B1F87225}" type="datetime1">
              <a:rPr lang="en-US" smtClean="0"/>
              <a:pPr/>
              <a:t>2/27/2015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7FCD9-7699-43D6-8D62-436E2DD234FF}" type="datetime1">
              <a:rPr lang="en-US" smtClean="0"/>
              <a:pPr/>
              <a:t>2/27/2015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610FC3EB-42FB-4C38-8CAE-7A1293B83421}" type="datetime1">
              <a:rPr lang="en-US" smtClean="0"/>
              <a:pPr/>
              <a:t>2/27/2015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AC5B1FEA-406A-7749-A5C3-DDCB5F67A4C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121985" y="3632195"/>
            <a:ext cx="4847038" cy="1984270"/>
          </a:xfrm>
        </p:spPr>
        <p:txBody>
          <a:bodyPr/>
          <a:lstStyle/>
          <a:p>
            <a:r>
              <a:rPr lang="en-US" sz="3200" b="1" dirty="0"/>
              <a:t>Lesson 9 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b="1" u="sng" dirty="0"/>
              <a:t>Objective: </a:t>
            </a:r>
            <a:r>
              <a:rPr lang="en-US" sz="3200" dirty="0"/>
              <a:t>Find a fraction of a measurement, and solve word problems.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383957" y="2810178"/>
            <a:ext cx="4836456" cy="458174"/>
          </a:xfrm>
        </p:spPr>
        <p:txBody>
          <a:bodyPr/>
          <a:lstStyle/>
          <a:p>
            <a:r>
              <a:rPr lang="en-US" dirty="0" smtClean="0"/>
              <a:t>By the end of the lesson, I will be able to…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03216" y="5207714"/>
            <a:ext cx="2228338" cy="544898"/>
          </a:xfrm>
        </p:spPr>
        <p:txBody>
          <a:bodyPr/>
          <a:lstStyle/>
          <a:p>
            <a:r>
              <a:rPr lang="en-US" dirty="0" smtClean="0"/>
              <a:t>5th Grade Module 4– Lesson 9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67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843062"/>
          </a:xfrm>
        </p:spPr>
        <p:txBody>
          <a:bodyPr/>
          <a:lstStyle/>
          <a:p>
            <a:r>
              <a:rPr lang="en-US" sz="3200" b="1" dirty="0"/>
              <a:t>Problem 3 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Mr. </a:t>
            </a:r>
            <a:r>
              <a:rPr lang="en-US" sz="3200" dirty="0" err="1"/>
              <a:t>Corsetti</a:t>
            </a:r>
            <a:r>
              <a:rPr lang="en-US" sz="3200" dirty="0"/>
              <a:t> spends </a:t>
            </a:r>
            <a:r>
              <a:rPr lang="en-US" sz="3200" dirty="0" smtClean="0"/>
              <a:t>2/3 </a:t>
            </a:r>
            <a:r>
              <a:rPr lang="en-US" sz="3200" dirty="0"/>
              <a:t>of every year in Florida. How many months does he spend in Florida each year?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00952" y="157020"/>
            <a:ext cx="3593588" cy="559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1 year = 12 months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600" y="2659124"/>
            <a:ext cx="6667500" cy="347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03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latin typeface="Century Gothic" pitchFamily="34" charset="0"/>
              </a:rPr>
              <a:t>Get Ready to Finish the</a:t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>
                <a:latin typeface="Century Gothic" pitchFamily="34" charset="0"/>
              </a:rPr>
              <a:t>Problem Set on Your </a:t>
            </a:r>
            <a:r>
              <a:rPr lang="en-US" dirty="0">
                <a:latin typeface="Century Gothic" pitchFamily="34" charset="0"/>
              </a:rPr>
              <a:t>O</a:t>
            </a:r>
            <a:r>
              <a:rPr lang="en-US" dirty="0" smtClean="0">
                <a:latin typeface="Century Gothic" pitchFamily="34" charset="0"/>
              </a:rPr>
              <a:t>wn!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5073"/>
            <a:ext cx="8229600" cy="348915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latin typeface="Century Gothic" pitchFamily="34" charset="0"/>
              </a:rPr>
              <a:t>Complete Lesson 9.</a:t>
            </a:r>
          </a:p>
          <a:p>
            <a:pPr marL="0" indent="0" algn="ctr">
              <a:buNone/>
            </a:pPr>
            <a:r>
              <a:rPr lang="en-US" dirty="0" smtClean="0">
                <a:latin typeface="Century Gothic" pitchFamily="34" charset="0"/>
              </a:rPr>
              <a:t>We will try #??? together first! </a:t>
            </a: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Century Gothic" pitchFamily="34" charset="0"/>
              </a:rPr>
              <a:t>You will have 10 minutes to work.</a:t>
            </a:r>
          </a:p>
          <a:p>
            <a:pPr marL="0" indent="0" algn="ctr">
              <a:buNone/>
            </a:pPr>
            <a:r>
              <a:rPr lang="en-US" dirty="0" smtClean="0">
                <a:latin typeface="Century Gothic" pitchFamily="34" charset="0"/>
              </a:rPr>
              <a:t>Try your Best!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791200" y="5883274"/>
            <a:ext cx="2895600" cy="664911"/>
          </a:xfrm>
        </p:spPr>
        <p:txBody>
          <a:bodyPr/>
          <a:lstStyle/>
          <a:p>
            <a:r>
              <a:rPr lang="en-US" dirty="0" smtClean="0"/>
              <a:t>5th Grade Module 4– Lesson 9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36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5th Grade Module 4- Lesson </a:t>
            </a:r>
            <a:r>
              <a:rPr lang="en-US" dirty="0"/>
              <a:t>9</a:t>
            </a:r>
            <a:endParaRPr lang="en-US" dirty="0" smtClean="0"/>
          </a:p>
          <a:p>
            <a:r>
              <a:rPr lang="en-US" dirty="0" smtClean="0"/>
              <a:t>K. Clauson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3326" y="120284"/>
            <a:ext cx="6029262" cy="83099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Lithos Pro Regular" pitchFamily="82" charset="0"/>
                <a:cs typeface="Marker Felt"/>
              </a:rPr>
              <a:t>LET’S Debrief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Lithos Pro Regular" pitchFamily="82" charset="0"/>
              <a:cs typeface="Marker Fe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466" y="1522781"/>
            <a:ext cx="8478982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Take 2 minutes to check your answers with your partner.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Let’s share any insights you had while solving these problems.</a:t>
            </a:r>
          </a:p>
          <a:p>
            <a:pPr marL="285750" indent="-285750">
              <a:buFont typeface="Wingdings" charset="0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72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5th Grade Module 4– Lesson </a:t>
            </a:r>
            <a:r>
              <a:rPr lang="en-US" dirty="0"/>
              <a:t>9</a:t>
            </a:r>
            <a:endParaRPr lang="en-US" dirty="0" smtClean="0"/>
          </a:p>
          <a:p>
            <a:r>
              <a:rPr lang="en-US" dirty="0" smtClean="0"/>
              <a:t>K. Clauson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52545" y="1254851"/>
            <a:ext cx="6727147" cy="3371362"/>
            <a:chOff x="1052545" y="2158762"/>
            <a:chExt cx="6727147" cy="33713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2545" y="2158762"/>
              <a:ext cx="6727147" cy="337136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91111" y="2711734"/>
              <a:ext cx="4187305" cy="23083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EXIT</a:t>
              </a:r>
            </a:p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TICKET</a:t>
              </a:r>
            </a:p>
            <a:p>
              <a:endParaRPr lang="en-US" dirty="0"/>
            </a:p>
            <a:p>
              <a:endParaRPr lang="en-US" dirty="0" smtClean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52474" y="3531371"/>
            <a:ext cx="24118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LESSON 9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09928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 Ro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848595"/>
          </a:xfrm>
        </p:spPr>
        <p:txBody>
          <a:bodyPr/>
          <a:lstStyle/>
          <a:p>
            <a:r>
              <a:rPr lang="en-US" dirty="0" smtClean="0"/>
              <a:t>Application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88714"/>
            <a:ext cx="7467600" cy="18782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There are 42 people at a museum. Two-thirds of them are children. How many children are at the museum?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Extension</a:t>
            </a:r>
            <a:r>
              <a:rPr lang="en-US" dirty="0"/>
              <a:t>: If 13 of the children are girls, how many more boys than girls are at the museum?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044600"/>
            <a:ext cx="7151598" cy="343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6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Problem 1 </a:t>
            </a:r>
            <a:r>
              <a:rPr lang="en-US" dirty="0"/>
              <a:t/>
            </a:r>
            <a:br>
              <a:rPr lang="en-US" dirty="0"/>
            </a:br>
            <a:r>
              <a:rPr lang="de-DE" dirty="0" smtClean="0"/>
              <a:t>1/4 </a:t>
            </a:r>
            <a:r>
              <a:rPr lang="de-DE" dirty="0" err="1"/>
              <a:t>lb</a:t>
            </a:r>
            <a:r>
              <a:rPr lang="de-DE" dirty="0"/>
              <a:t> = ____ </a:t>
            </a:r>
            <a:r>
              <a:rPr lang="de-DE" dirty="0" err="1"/>
              <a:t>oz</a:t>
            </a:r>
            <a:r>
              <a:rPr lang="de-DE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38389"/>
            <a:ext cx="7467600" cy="63902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Which is a larger unit, pounds or ounces?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2080" y="237670"/>
            <a:ext cx="1900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</a:t>
            </a:r>
          </a:p>
          <a:p>
            <a:r>
              <a:rPr lang="en-US" dirty="0" smtClean="0"/>
              <a:t>Development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38200" y="3350236"/>
            <a:ext cx="69861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So, we are expressing a fraction of a larger unit as the smaller unit. We want to find </a:t>
            </a:r>
            <a:r>
              <a:rPr lang="en-US" dirty="0" smtClean="0"/>
              <a:t>1/4 </a:t>
            </a:r>
            <a:r>
              <a:rPr lang="en-US" dirty="0"/>
              <a:t>of 1 pound. We know that 1 pound is the same as how many ounces?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18289" y="4240748"/>
            <a:ext cx="2008310" cy="639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1 </a:t>
            </a:r>
            <a:r>
              <a:rPr lang="en-US" b="1" dirty="0" err="1" smtClean="0">
                <a:solidFill>
                  <a:srgbClr val="FF0000"/>
                </a:solidFill>
              </a:rPr>
              <a:t>lb</a:t>
            </a:r>
            <a:r>
              <a:rPr lang="en-US" b="1" dirty="0" smtClean="0">
                <a:solidFill>
                  <a:srgbClr val="FF0000"/>
                </a:solidFill>
              </a:rPr>
              <a:t> = 16 </a:t>
            </a:r>
            <a:r>
              <a:rPr lang="en-US" b="1" dirty="0" err="1" smtClean="0">
                <a:solidFill>
                  <a:srgbClr val="FF0000"/>
                </a:solidFill>
              </a:rPr>
              <a:t>oz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487977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Let’s rename the pound in our expression as ounces. Write it on your personal white board. 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560005" y="2172530"/>
            <a:ext cx="1579896" cy="10097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r>
              <a:rPr lang="en-US" u="sng" dirty="0" smtClean="0">
                <a:solidFill>
                  <a:srgbClr val="0000FF"/>
                </a:solidFill>
              </a:rPr>
              <a:t>1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lb</a:t>
            </a:r>
            <a:r>
              <a:rPr lang="en-US" dirty="0" smtClean="0">
                <a:solidFill>
                  <a:srgbClr val="0000FF"/>
                </a:solidFill>
              </a:rPr>
              <a:t> x 1 </a:t>
            </a:r>
            <a:r>
              <a:rPr lang="en-US" dirty="0" err="1" smtClean="0">
                <a:solidFill>
                  <a:srgbClr val="0000FF"/>
                </a:solidFill>
              </a:rPr>
              <a:t>lb</a:t>
            </a:r>
            <a:endParaRPr lang="en-US" dirty="0" smtClean="0">
              <a:solidFill>
                <a:srgbClr val="0000FF"/>
              </a:solidFill>
            </a:endParaRPr>
          </a:p>
          <a:p>
            <a:pPr marL="0" indent="0">
              <a:buFont typeface="Rage Italic" pitchFamily="66" charset="0"/>
              <a:buNone/>
            </a:pPr>
            <a:r>
              <a:rPr lang="en-US" dirty="0">
                <a:solidFill>
                  <a:srgbClr val="0000FF"/>
                </a:solidFill>
              </a:rPr>
              <a:t>4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770057" y="5298219"/>
            <a:ext cx="1579896" cy="10097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r>
              <a:rPr lang="en-US" u="sng" dirty="0" smtClean="0">
                <a:solidFill>
                  <a:srgbClr val="0000FF"/>
                </a:solidFill>
              </a:rPr>
              <a:t>1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lb</a:t>
            </a:r>
            <a:r>
              <a:rPr lang="en-US" dirty="0" smtClean="0">
                <a:solidFill>
                  <a:srgbClr val="0000FF"/>
                </a:solidFill>
              </a:rPr>
              <a:t> x 16 </a:t>
            </a:r>
            <a:r>
              <a:rPr lang="en-US" dirty="0" err="1" smtClean="0">
                <a:solidFill>
                  <a:srgbClr val="0000FF"/>
                </a:solidFill>
              </a:rPr>
              <a:t>oz</a:t>
            </a:r>
            <a:endParaRPr lang="en-US" dirty="0" smtClean="0">
              <a:solidFill>
                <a:srgbClr val="0000FF"/>
              </a:solidFill>
            </a:endParaRPr>
          </a:p>
          <a:p>
            <a:pPr marL="0" indent="0">
              <a:buFont typeface="Rage Italic" pitchFamily="66" charset="0"/>
              <a:buNone/>
            </a:pPr>
            <a:r>
              <a:rPr lang="en-US" dirty="0">
                <a:solidFill>
                  <a:srgbClr val="0000FF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16757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Problem 1 </a:t>
            </a:r>
            <a:r>
              <a:rPr lang="en-US" dirty="0"/>
              <a:t/>
            </a:r>
            <a:br>
              <a:rPr lang="en-US" dirty="0"/>
            </a:br>
            <a:r>
              <a:rPr lang="de-DE" dirty="0" smtClean="0"/>
              <a:t>1/4 </a:t>
            </a:r>
            <a:r>
              <a:rPr lang="de-DE" dirty="0" err="1"/>
              <a:t>lb</a:t>
            </a:r>
            <a:r>
              <a:rPr lang="de-DE" dirty="0"/>
              <a:t> = ____ </a:t>
            </a:r>
            <a:r>
              <a:rPr lang="de-DE" dirty="0" err="1"/>
              <a:t>oz</a:t>
            </a:r>
            <a:r>
              <a:rPr lang="de-DE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38389"/>
            <a:ext cx="7467600" cy="63902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How will we find how many ounces are in a fourth of a pound? Turn and talk.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2080" y="237670"/>
            <a:ext cx="1900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</a:t>
            </a:r>
          </a:p>
          <a:p>
            <a:r>
              <a:rPr lang="en-US" dirty="0" smtClean="0"/>
              <a:t>Development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46654" y="3405644"/>
            <a:ext cx="69861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Students could say…</a:t>
            </a:r>
          </a:p>
          <a:p>
            <a:r>
              <a:rPr lang="en-US" dirty="0">
                <a:solidFill>
                  <a:srgbClr val="660066"/>
                </a:solidFill>
              </a:rPr>
              <a:t>We can find </a:t>
            </a:r>
            <a:r>
              <a:rPr lang="en-US" dirty="0" smtClean="0">
                <a:solidFill>
                  <a:srgbClr val="660066"/>
                </a:solidFill>
              </a:rPr>
              <a:t>1/4 </a:t>
            </a:r>
            <a:r>
              <a:rPr lang="en-US" dirty="0">
                <a:solidFill>
                  <a:srgbClr val="660066"/>
                </a:solidFill>
              </a:rPr>
              <a:t>of 16. </a:t>
            </a:r>
            <a:endParaRPr lang="en-US" dirty="0">
              <a:solidFill>
                <a:srgbClr val="660066"/>
              </a:solidFill>
              <a:latin typeface="Wingdings"/>
            </a:endParaRPr>
          </a:p>
          <a:p>
            <a:r>
              <a:rPr lang="en-US" dirty="0" smtClean="0">
                <a:solidFill>
                  <a:srgbClr val="660066"/>
                </a:solidFill>
              </a:rPr>
              <a:t>We </a:t>
            </a:r>
            <a:r>
              <a:rPr lang="en-US" dirty="0">
                <a:solidFill>
                  <a:srgbClr val="660066"/>
                </a:solidFill>
              </a:rPr>
              <a:t>can multiply </a:t>
            </a:r>
            <a:r>
              <a:rPr lang="en-US" dirty="0" smtClean="0">
                <a:solidFill>
                  <a:srgbClr val="660066"/>
                </a:solidFill>
              </a:rPr>
              <a:t>1/4 x </a:t>
            </a:r>
            <a:r>
              <a:rPr lang="en-US" dirty="0">
                <a:solidFill>
                  <a:srgbClr val="660066"/>
                </a:solidFill>
              </a:rPr>
              <a:t>16</a:t>
            </a:r>
            <a:r>
              <a:rPr lang="en-US" dirty="0" smtClean="0">
                <a:solidFill>
                  <a:srgbClr val="660066"/>
                </a:solidFill>
              </a:rPr>
              <a:t>.</a:t>
            </a:r>
          </a:p>
          <a:p>
            <a:r>
              <a:rPr lang="en-US" dirty="0" smtClean="0">
                <a:solidFill>
                  <a:srgbClr val="660066"/>
                </a:solidFill>
              </a:rPr>
              <a:t>It’s </a:t>
            </a:r>
            <a:r>
              <a:rPr lang="en-US" dirty="0">
                <a:solidFill>
                  <a:srgbClr val="660066"/>
                </a:solidFill>
              </a:rPr>
              <a:t>a fraction of a set. We’ll just multiply 16 by a fourth. </a:t>
            </a:r>
            <a:endParaRPr lang="en-US" dirty="0">
              <a:solidFill>
                <a:srgbClr val="660066"/>
              </a:solidFill>
              <a:latin typeface="Wingdings"/>
            </a:endParaRPr>
          </a:p>
          <a:p>
            <a:r>
              <a:rPr lang="en-US" dirty="0" smtClean="0">
                <a:solidFill>
                  <a:srgbClr val="660066"/>
                </a:solidFill>
              </a:rPr>
              <a:t>We </a:t>
            </a:r>
            <a:r>
              <a:rPr lang="en-US" dirty="0">
                <a:solidFill>
                  <a:srgbClr val="660066"/>
                </a:solidFill>
              </a:rPr>
              <a:t>can draw a tape diagram and find one-fourth of 16.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 rot="1452015">
            <a:off x="6848311" y="564489"/>
            <a:ext cx="2008310" cy="639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1 </a:t>
            </a:r>
            <a:r>
              <a:rPr lang="en-US" b="1" dirty="0" err="1" smtClean="0">
                <a:solidFill>
                  <a:srgbClr val="FF0000"/>
                </a:solidFill>
              </a:rPr>
              <a:t>lb</a:t>
            </a:r>
            <a:r>
              <a:rPr lang="en-US" b="1" dirty="0" smtClean="0">
                <a:solidFill>
                  <a:srgbClr val="FF0000"/>
                </a:solidFill>
              </a:rPr>
              <a:t> = 16 </a:t>
            </a:r>
            <a:r>
              <a:rPr lang="en-US" b="1" dirty="0" err="1" smtClean="0">
                <a:solidFill>
                  <a:srgbClr val="FF0000"/>
                </a:solidFill>
              </a:rPr>
              <a:t>oz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45928" y="534445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SOLVE THE PROBLEM!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638032" y="2395878"/>
            <a:ext cx="1579896" cy="10097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r>
              <a:rPr lang="en-US" u="sng" dirty="0" smtClean="0">
                <a:solidFill>
                  <a:srgbClr val="0000FF"/>
                </a:solidFill>
              </a:rPr>
              <a:t>1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lb</a:t>
            </a:r>
            <a:r>
              <a:rPr lang="en-US" dirty="0" smtClean="0">
                <a:solidFill>
                  <a:srgbClr val="0000FF"/>
                </a:solidFill>
              </a:rPr>
              <a:t> x 16 </a:t>
            </a:r>
            <a:r>
              <a:rPr lang="en-US" dirty="0" err="1" smtClean="0">
                <a:solidFill>
                  <a:srgbClr val="0000FF"/>
                </a:solidFill>
              </a:rPr>
              <a:t>oz</a:t>
            </a:r>
            <a:endParaRPr lang="en-US" dirty="0" smtClean="0">
              <a:solidFill>
                <a:srgbClr val="0000FF"/>
              </a:solidFill>
            </a:endParaRPr>
          </a:p>
          <a:p>
            <a:pPr marL="0" indent="0">
              <a:buFont typeface="Rage Italic" pitchFamily="66" charset="0"/>
              <a:buNone/>
            </a:pPr>
            <a:r>
              <a:rPr lang="en-US" dirty="0">
                <a:solidFill>
                  <a:srgbClr val="0000FF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24863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Problem 1 </a:t>
            </a:r>
            <a:r>
              <a:rPr lang="en-US" dirty="0"/>
              <a:t/>
            </a:r>
            <a:br>
              <a:rPr lang="en-US" dirty="0"/>
            </a:br>
            <a:r>
              <a:rPr lang="de-DE" dirty="0" smtClean="0"/>
              <a:t>1/4 </a:t>
            </a:r>
            <a:r>
              <a:rPr lang="de-DE" dirty="0" err="1"/>
              <a:t>lb</a:t>
            </a:r>
            <a:r>
              <a:rPr lang="de-DE" dirty="0"/>
              <a:t> = ____ </a:t>
            </a:r>
            <a:r>
              <a:rPr lang="de-DE" dirty="0" err="1"/>
              <a:t>oz</a:t>
            </a:r>
            <a:r>
              <a:rPr lang="de-DE" dirty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72080" y="237670"/>
            <a:ext cx="1900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</a:t>
            </a:r>
          </a:p>
          <a:p>
            <a:r>
              <a:rPr lang="en-US" dirty="0" smtClean="0"/>
              <a:t>Development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 rot="1452015">
            <a:off x="6848311" y="564489"/>
            <a:ext cx="2008310" cy="639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1 </a:t>
            </a:r>
            <a:r>
              <a:rPr lang="en-US" b="1" dirty="0" err="1" smtClean="0">
                <a:solidFill>
                  <a:srgbClr val="FF0000"/>
                </a:solidFill>
              </a:rPr>
              <a:t>lb</a:t>
            </a:r>
            <a:r>
              <a:rPr lang="en-US" b="1" dirty="0" smtClean="0">
                <a:solidFill>
                  <a:srgbClr val="FF0000"/>
                </a:solidFill>
              </a:rPr>
              <a:t> = 16 </a:t>
            </a:r>
            <a:r>
              <a:rPr lang="en-US" b="1" dirty="0" err="1" smtClean="0">
                <a:solidFill>
                  <a:srgbClr val="FF0000"/>
                </a:solidFill>
              </a:rPr>
              <a:t>oz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399" y="2272783"/>
            <a:ext cx="65659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17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Problem 2 </a:t>
            </a:r>
            <a:r>
              <a:rPr lang="en-US" dirty="0"/>
              <a:t/>
            </a:r>
            <a:br>
              <a:rPr lang="en-US" dirty="0"/>
            </a:br>
            <a:r>
              <a:rPr lang="de-DE" dirty="0" smtClean="0"/>
              <a:t>3/4 </a:t>
            </a:r>
            <a:r>
              <a:rPr lang="de-DE" dirty="0" err="1"/>
              <a:t>ft</a:t>
            </a:r>
            <a:r>
              <a:rPr lang="de-DE" dirty="0"/>
              <a:t> = ____ in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38388"/>
            <a:ext cx="7467600" cy="172528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Compare this problem to the first one. Turn and talk.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We know that 1 foot is the same as how many inches?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355991" y="3444165"/>
            <a:ext cx="2008310" cy="639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1 </a:t>
            </a:r>
            <a:r>
              <a:rPr lang="en-US" b="1" dirty="0" err="1" smtClean="0">
                <a:solidFill>
                  <a:srgbClr val="FF0000"/>
                </a:solidFill>
              </a:rPr>
              <a:t>ft</a:t>
            </a:r>
            <a:r>
              <a:rPr lang="en-US" b="1" dirty="0" smtClean="0">
                <a:solidFill>
                  <a:srgbClr val="FF0000"/>
                </a:solidFill>
              </a:rPr>
              <a:t> = 12 in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113004" y="4283860"/>
            <a:ext cx="1579896" cy="10097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r>
              <a:rPr lang="en-US" u="sng" dirty="0">
                <a:solidFill>
                  <a:srgbClr val="0000FF"/>
                </a:solidFill>
              </a:rPr>
              <a:t>3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ft</a:t>
            </a:r>
            <a:r>
              <a:rPr lang="en-US" dirty="0" smtClean="0">
                <a:solidFill>
                  <a:srgbClr val="0000FF"/>
                </a:solidFill>
              </a:rPr>
              <a:t> x 1 </a:t>
            </a:r>
            <a:r>
              <a:rPr lang="en-US" dirty="0" err="1" smtClean="0">
                <a:solidFill>
                  <a:srgbClr val="0000FF"/>
                </a:solidFill>
              </a:rPr>
              <a:t>ft</a:t>
            </a:r>
            <a:endParaRPr lang="en-US" dirty="0" smtClean="0">
              <a:solidFill>
                <a:srgbClr val="0000FF"/>
              </a:solidFill>
            </a:endParaRPr>
          </a:p>
          <a:p>
            <a:pPr marL="0" indent="0">
              <a:buFont typeface="Rage Italic" pitchFamily="66" charset="0"/>
              <a:buNone/>
            </a:pPr>
            <a:r>
              <a:rPr lang="en-US" dirty="0">
                <a:solidFill>
                  <a:srgbClr val="0000FF"/>
                </a:solidFill>
              </a:rPr>
              <a:t>4</a:t>
            </a:r>
          </a:p>
        </p:txBody>
      </p:sp>
      <p:sp>
        <p:nvSpPr>
          <p:cNvPr id="6" name="Rectangle 5"/>
          <p:cNvSpPr/>
          <p:nvPr/>
        </p:nvSpPr>
        <p:spPr>
          <a:xfrm>
            <a:off x="3355991" y="428386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Let’s rename the foot in our expression as inches. Write it on your personal white </a:t>
            </a:r>
            <a:r>
              <a:rPr lang="en-US" dirty="0" smtClean="0"/>
              <a:t>board.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212949" y="5206595"/>
            <a:ext cx="1579896" cy="10097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r>
              <a:rPr lang="en-US" u="sng" dirty="0">
                <a:solidFill>
                  <a:srgbClr val="0000FF"/>
                </a:solidFill>
              </a:rPr>
              <a:t>3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ft</a:t>
            </a:r>
            <a:r>
              <a:rPr lang="en-US" dirty="0" smtClean="0">
                <a:solidFill>
                  <a:srgbClr val="0000FF"/>
                </a:solidFill>
              </a:rPr>
              <a:t> x 12 in</a:t>
            </a:r>
          </a:p>
          <a:p>
            <a:pPr marL="0" indent="0">
              <a:buFont typeface="Rage Italic" pitchFamily="66" charset="0"/>
              <a:buNone/>
            </a:pPr>
            <a:r>
              <a:rPr lang="en-US" dirty="0">
                <a:solidFill>
                  <a:srgbClr val="0000FF"/>
                </a:solidFill>
              </a:rPr>
              <a:t>4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417489" y="5033535"/>
            <a:ext cx="2463391" cy="7343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324774" y="5614916"/>
            <a:ext cx="20624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Is this true?</a:t>
            </a:r>
          </a:p>
          <a:p>
            <a:r>
              <a:rPr lang="en-US" dirty="0" smtClean="0"/>
              <a:t>Is it equal?</a:t>
            </a:r>
          </a:p>
          <a:p>
            <a:r>
              <a:rPr lang="en-US" dirty="0" smtClean="0"/>
              <a:t>How do you know?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68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Problem 2 </a:t>
            </a:r>
            <a:r>
              <a:rPr lang="en-US" dirty="0"/>
              <a:t/>
            </a:r>
            <a:br>
              <a:rPr lang="en-US" dirty="0"/>
            </a:br>
            <a:r>
              <a:rPr lang="de-DE" dirty="0" smtClean="0"/>
              <a:t>3/4 </a:t>
            </a:r>
            <a:r>
              <a:rPr lang="de-DE" dirty="0" err="1"/>
              <a:t>ft</a:t>
            </a:r>
            <a:r>
              <a:rPr lang="de-DE" dirty="0"/>
              <a:t> = ____ in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0165" y="2038388"/>
            <a:ext cx="7467600" cy="140577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Before we solve this, let’s estimate our answer. We are finding part of 1 foot. Will our answer be more than 6 inches or less than 6 inches? How do you know? Turn and talk.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 rot="1305439">
            <a:off x="6923836" y="552559"/>
            <a:ext cx="2008310" cy="639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1 </a:t>
            </a:r>
            <a:r>
              <a:rPr lang="en-US" b="1" dirty="0" err="1" smtClean="0">
                <a:solidFill>
                  <a:srgbClr val="FF0000"/>
                </a:solidFill>
              </a:rPr>
              <a:t>ft</a:t>
            </a:r>
            <a:r>
              <a:rPr lang="en-US" b="1" dirty="0" smtClean="0">
                <a:solidFill>
                  <a:srgbClr val="FF0000"/>
                </a:solidFill>
              </a:rPr>
              <a:t> = 12 in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556114" y="3997934"/>
            <a:ext cx="1579896" cy="10097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r>
              <a:rPr lang="en-US" u="sng" dirty="0">
                <a:solidFill>
                  <a:srgbClr val="0000FF"/>
                </a:solidFill>
              </a:rPr>
              <a:t>3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ft</a:t>
            </a:r>
            <a:r>
              <a:rPr lang="en-US" dirty="0" smtClean="0">
                <a:solidFill>
                  <a:srgbClr val="0000FF"/>
                </a:solidFill>
              </a:rPr>
              <a:t> x 12 in</a:t>
            </a:r>
          </a:p>
          <a:p>
            <a:pPr marL="0" indent="0">
              <a:buFont typeface="Rage Italic" pitchFamily="66" charset="0"/>
              <a:buNone/>
            </a:pPr>
            <a:r>
              <a:rPr lang="en-US" dirty="0">
                <a:solidFill>
                  <a:srgbClr val="0000FF"/>
                </a:solidFill>
              </a:rPr>
              <a:t>4</a:t>
            </a:r>
          </a:p>
        </p:txBody>
      </p:sp>
      <p:sp>
        <p:nvSpPr>
          <p:cNvPr id="8" name="Rectangle 7"/>
          <p:cNvSpPr/>
          <p:nvPr/>
        </p:nvSpPr>
        <p:spPr>
          <a:xfrm>
            <a:off x="3617149" y="3720214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FF6600"/>
                </a:solidFill>
                <a:latin typeface="Apple Casual"/>
                <a:cs typeface="Apple Casual"/>
              </a:rPr>
              <a:t>Work with a neighbor to solve this problem. One of you can use multiplication to solve, and the other can use a tape diagram to solve. Check your neighbor’s work when you’re finished. </a:t>
            </a:r>
          </a:p>
        </p:txBody>
      </p:sp>
    </p:spTree>
    <p:extLst>
      <p:ext uri="{BB962C8B-B14F-4D97-AF65-F5344CB8AC3E}">
        <p14:creationId xmlns:p14="http://schemas.microsoft.com/office/powerpoint/2010/main" val="283743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Problem 2 </a:t>
            </a:r>
            <a:r>
              <a:rPr lang="en-US" dirty="0"/>
              <a:t/>
            </a:r>
            <a:br>
              <a:rPr lang="en-US" dirty="0"/>
            </a:br>
            <a:r>
              <a:rPr lang="de-DE" dirty="0" smtClean="0"/>
              <a:t>3/4 </a:t>
            </a:r>
            <a:r>
              <a:rPr lang="de-DE" dirty="0" err="1"/>
              <a:t>ft</a:t>
            </a:r>
            <a:r>
              <a:rPr lang="de-DE" dirty="0"/>
              <a:t> = ____ in 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 rot="1305439">
            <a:off x="6923836" y="552559"/>
            <a:ext cx="2008310" cy="639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1 </a:t>
            </a:r>
            <a:r>
              <a:rPr lang="en-US" b="1" dirty="0" err="1" smtClean="0">
                <a:solidFill>
                  <a:srgbClr val="FF0000"/>
                </a:solidFill>
              </a:rPr>
              <a:t>ft</a:t>
            </a:r>
            <a:r>
              <a:rPr lang="en-US" b="1" dirty="0" smtClean="0">
                <a:solidFill>
                  <a:srgbClr val="FF0000"/>
                </a:solidFill>
              </a:rPr>
              <a:t> = 12 in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 rot="20674264">
            <a:off x="551280" y="1689398"/>
            <a:ext cx="1579896" cy="10097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r>
              <a:rPr lang="en-US" u="sng" dirty="0">
                <a:solidFill>
                  <a:srgbClr val="0000FF"/>
                </a:solidFill>
              </a:rPr>
              <a:t>3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ft</a:t>
            </a:r>
            <a:r>
              <a:rPr lang="en-US" dirty="0" smtClean="0">
                <a:solidFill>
                  <a:srgbClr val="0000FF"/>
                </a:solidFill>
              </a:rPr>
              <a:t> x 12 in</a:t>
            </a:r>
          </a:p>
          <a:p>
            <a:pPr marL="0" indent="0">
              <a:buFont typeface="Rage Italic" pitchFamily="66" charset="0"/>
              <a:buNone/>
            </a:pPr>
            <a:r>
              <a:rPr lang="en-US" dirty="0">
                <a:solidFill>
                  <a:srgbClr val="0000FF"/>
                </a:solidFill>
              </a:rPr>
              <a:t>4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811" y="2454372"/>
            <a:ext cx="66421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19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843062"/>
          </a:xfrm>
        </p:spPr>
        <p:txBody>
          <a:bodyPr/>
          <a:lstStyle/>
          <a:p>
            <a:r>
              <a:rPr lang="en-US" sz="3200" b="1" dirty="0"/>
              <a:t>Problem 3 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Mr. </a:t>
            </a:r>
            <a:r>
              <a:rPr lang="en-US" sz="3200" dirty="0" err="1"/>
              <a:t>Corsetti</a:t>
            </a:r>
            <a:r>
              <a:rPr lang="en-US" sz="3200" dirty="0"/>
              <a:t> spends </a:t>
            </a:r>
            <a:r>
              <a:rPr lang="en-US" sz="3200" dirty="0" smtClean="0"/>
              <a:t>2/3 </a:t>
            </a:r>
            <a:r>
              <a:rPr lang="en-US" sz="3200" dirty="0"/>
              <a:t>of every year in Florida. How many months does he spend in Florida each year?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270902" y="5300623"/>
            <a:ext cx="3593588" cy="10368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First think: How many months are in a year?</a:t>
            </a:r>
          </a:p>
          <a:p>
            <a:pPr marL="0" indent="0">
              <a:buFont typeface="Rage Italic" pitchFamily="66" charset="0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1 year = _______ months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10072" y="2711925"/>
            <a:ext cx="472165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6600"/>
                </a:solidFill>
                <a:latin typeface="Cooper Black"/>
                <a:cs typeface="Cooper Black"/>
              </a:rPr>
              <a:t>Work independently. You may use either a tape diagram or a multiplication sentence to solve. </a:t>
            </a:r>
          </a:p>
        </p:txBody>
      </p:sp>
    </p:spTree>
    <p:extLst>
      <p:ext uri="{BB962C8B-B14F-4D97-AF65-F5344CB8AC3E}">
        <p14:creationId xmlns:p14="http://schemas.microsoft.com/office/powerpoint/2010/main" val="40607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Sketchbook.thmx</Template>
  <TotalTime>43</TotalTime>
  <Words>558</Words>
  <Application>Microsoft Office PowerPoint</Application>
  <PresentationFormat>On-screen Show (4:3)</PresentationFormat>
  <Paragraphs>87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Sketchbook</vt:lpstr>
      <vt:lpstr>Lesson 9  Objective: Find a fraction of a measurement, and solve word problems. </vt:lpstr>
      <vt:lpstr>Application Problem</vt:lpstr>
      <vt:lpstr>Problem 1  1/4 lb = ____ oz </vt:lpstr>
      <vt:lpstr>Problem 1  1/4 lb = ____ oz </vt:lpstr>
      <vt:lpstr>Problem 1  1/4 lb = ____ oz </vt:lpstr>
      <vt:lpstr>Problem 2  3/4 ft = ____ in </vt:lpstr>
      <vt:lpstr>Problem 2  3/4 ft = ____ in </vt:lpstr>
      <vt:lpstr>Problem 2  3/4 ft = ____ in </vt:lpstr>
      <vt:lpstr>Problem 3  Mr. Corsetti spends 2/3 of every year in Florida. How many months does he spend in Florida each year? </vt:lpstr>
      <vt:lpstr>Problem 3  Mr. Corsetti spends 2/3 of every year in Florida. How many months does he spend in Florida each year? </vt:lpstr>
      <vt:lpstr>Get Ready to Finish the Problem Set on Your Own!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9  Objective: Find a fraction of a measurement, and solve word problems.</dc:title>
  <dc:creator>Keely Clauson</dc:creator>
  <cp:lastModifiedBy>Keely Clauson</cp:lastModifiedBy>
  <cp:revision>8</cp:revision>
  <dcterms:created xsi:type="dcterms:W3CDTF">2015-02-24T11:15:04Z</dcterms:created>
  <dcterms:modified xsi:type="dcterms:W3CDTF">2015-02-27T17:28:30Z</dcterms:modified>
</cp:coreProperties>
</file>